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7" r:id="rId2"/>
    <p:sldId id="256" r:id="rId3"/>
    <p:sldId id="261" r:id="rId4"/>
    <p:sldId id="303" r:id="rId5"/>
    <p:sldId id="304" r:id="rId6"/>
    <p:sldId id="305" r:id="rId7"/>
    <p:sldId id="306" r:id="rId8"/>
    <p:sldId id="307" r:id="rId9"/>
    <p:sldId id="311" r:id="rId10"/>
    <p:sldId id="308" r:id="rId11"/>
    <p:sldId id="309" r:id="rId12"/>
    <p:sldId id="310" r:id="rId13"/>
    <p:sldId id="301" r:id="rId14"/>
    <p:sldId id="302" r:id="rId15"/>
    <p:sldId id="271" r:id="rId16"/>
    <p:sldId id="275" r:id="rId17"/>
    <p:sldId id="272" r:id="rId18"/>
    <p:sldId id="257" r:id="rId19"/>
    <p:sldId id="276" r:id="rId20"/>
    <p:sldId id="279" r:id="rId21"/>
    <p:sldId id="281" r:id="rId22"/>
    <p:sldId id="280" r:id="rId23"/>
    <p:sldId id="277" r:id="rId24"/>
    <p:sldId id="278" r:id="rId25"/>
    <p:sldId id="284" r:id="rId26"/>
    <p:sldId id="300" r:id="rId27"/>
    <p:sldId id="258" r:id="rId28"/>
    <p:sldId id="266" r:id="rId29"/>
    <p:sldId id="291" r:id="rId30"/>
    <p:sldId id="263" r:id="rId31"/>
    <p:sldId id="312" r:id="rId32"/>
    <p:sldId id="313" r:id="rId33"/>
    <p:sldId id="274" r:id="rId34"/>
  </p:sldIdLst>
  <p:sldSz cx="9144000" cy="6858000" type="screen4x3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182E-988A-4467-B2DB-4DB0C0A60C7E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32D3-7665-4B22-9EDB-8F9F9E65FB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81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82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873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68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80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88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03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8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46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27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5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96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B8EA2-5833-4492-B43E-BB90A61D6198}" type="datetimeFigureOut">
              <a:rPr lang="hr-HR" smtClean="0"/>
              <a:t>8.1.2020.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FFC41-E807-4E22-9649-C0619E0960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10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jpeg"/><Relationship Id="rId7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unizg.hr/uploads/pics/Erasmus_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27116" cy="49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hr-HR" b="1" dirty="0" smtClean="0"/>
              <a:t>Ostali provedeni projekti:</a:t>
            </a:r>
          </a:p>
          <a:p>
            <a:pPr marL="0" indent="0" algn="ctr">
              <a:buNone/>
            </a:pPr>
            <a:r>
              <a:rPr lang="hr-HR" dirty="0"/>
              <a:t>Leonardo da Vinci </a:t>
            </a:r>
            <a:r>
              <a:rPr lang="hr-HR" dirty="0" smtClean="0"/>
              <a:t> (</a:t>
            </a:r>
            <a:r>
              <a:rPr lang="hr-HR" dirty="0" err="1" smtClean="0"/>
              <a:t>Erasmus</a:t>
            </a:r>
            <a:r>
              <a:rPr lang="hr-HR" dirty="0" smtClean="0"/>
              <a:t>+) </a:t>
            </a:r>
            <a:r>
              <a:rPr lang="hr-HR" dirty="0" smtClean="0"/>
              <a:t>– </a:t>
            </a:r>
            <a:r>
              <a:rPr lang="hr-HR" dirty="0" err="1" smtClean="0"/>
              <a:t>Florcert</a:t>
            </a:r>
            <a:r>
              <a:rPr lang="hr-HR" dirty="0" smtClean="0"/>
              <a:t> – 14.000,00 </a:t>
            </a:r>
            <a:r>
              <a:rPr lang="hr-HR" dirty="0" err="1" smtClean="0"/>
              <a:t>eur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err="1" smtClean="0"/>
              <a:t>Erasmus</a:t>
            </a:r>
            <a:r>
              <a:rPr lang="hr-HR" dirty="0" smtClean="0"/>
              <a:t>+ KA1 </a:t>
            </a:r>
            <a:r>
              <a:rPr lang="hr-HR" dirty="0"/>
              <a:t>"Nove kompetencije uzgoja i primjene </a:t>
            </a:r>
            <a:r>
              <a:rPr lang="hr-HR" dirty="0" smtClean="0"/>
              <a:t>ukrasnog </a:t>
            </a:r>
            <a:r>
              <a:rPr lang="hr-HR" dirty="0"/>
              <a:t>bilja" 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/>
              <a:t>13.064,00 </a:t>
            </a:r>
            <a:r>
              <a:rPr lang="hr-HR" dirty="0" err="1" smtClean="0"/>
              <a:t>eur</a:t>
            </a:r>
            <a:endParaRPr lang="hr-HR" dirty="0" smtClean="0"/>
          </a:p>
          <a:p>
            <a:r>
              <a:rPr lang="hr-HR" b="1" dirty="0" smtClean="0"/>
              <a:t>Projekt u provedbi:</a:t>
            </a:r>
            <a:endParaRPr lang="hr-HR" b="1" dirty="0" smtClean="0"/>
          </a:p>
          <a:p>
            <a:pPr marL="0" indent="0" algn="ctr">
              <a:buNone/>
            </a:pPr>
            <a:r>
              <a:rPr lang="hr-HR" dirty="0" err="1" smtClean="0"/>
              <a:t>Erasmus</a:t>
            </a:r>
            <a:r>
              <a:rPr lang="hr-HR" dirty="0" smtClean="0"/>
              <a:t>+ KA1</a:t>
            </a:r>
            <a:r>
              <a:rPr lang="hr-HR" dirty="0" smtClean="0"/>
              <a:t>, 2019 – Znanjem za bolje sutra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pl-PL" b="1" dirty="0"/>
              <a:t>POVELJA se dodjeljuje ako: </a:t>
            </a:r>
            <a:endParaRPr lang="pl-PL" dirty="0"/>
          </a:p>
          <a:p>
            <a:r>
              <a:rPr lang="hr-HR" b="1" dirty="0" smtClean="0"/>
              <a:t>planirate </a:t>
            </a:r>
            <a:r>
              <a:rPr lang="hr-HR" b="1" dirty="0"/>
              <a:t>nastaviti provoditi projekte mobilnosti ali biste si željeli olakšati postupak prijave </a:t>
            </a:r>
            <a:r>
              <a:rPr lang="hr-HR" dirty="0"/>
              <a:t>i to vrijeme posvetiti pitanjima poboljšanja kvalitete projekata i pronalaska novih partnera i mogućnosti suradnje </a:t>
            </a:r>
          </a:p>
          <a:p>
            <a:pPr marL="0" indent="0" algn="ctr">
              <a:buNone/>
            </a:pPr>
            <a:r>
              <a:rPr lang="hr-HR" dirty="0" smtClean="0"/>
              <a:t>Erasmus + KA1, 2019 – Znanjem za bolje sutra</a:t>
            </a:r>
          </a:p>
          <a:p>
            <a:pPr marL="0" indent="0" algn="ctr">
              <a:buNone/>
            </a:pPr>
            <a:r>
              <a:rPr lang="hr-HR" dirty="0"/>
              <a:t>Erasmus + KA1, </a:t>
            </a:r>
            <a:r>
              <a:rPr lang="hr-HR" dirty="0" smtClean="0"/>
              <a:t>2020 </a:t>
            </a:r>
            <a:r>
              <a:rPr lang="hr-HR" dirty="0"/>
              <a:t>– Znanjem za bolje sutra</a:t>
            </a:r>
          </a:p>
          <a:p>
            <a:pPr marL="0" indent="0" algn="ctr">
              <a:buNone/>
            </a:pPr>
            <a:endParaRPr lang="hr-HR" dirty="0" smtClean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Radi </a:t>
            </a:r>
            <a:r>
              <a:rPr lang="hr-HR" dirty="0"/>
              <a:t>se o </a:t>
            </a:r>
            <a:r>
              <a:rPr lang="hr-HR" b="1" dirty="0" smtClean="0"/>
              <a:t>akreditaciji </a:t>
            </a:r>
            <a:r>
              <a:rPr lang="hr-HR" b="1" dirty="0"/>
              <a:t>organizacija s dokazanom uspješnosti u organizaciji kvalitetnih mobilnosti </a:t>
            </a:r>
            <a:r>
              <a:rPr lang="hr-HR" dirty="0"/>
              <a:t>u strukovnom obrazovanju i osposobljavanju, </a:t>
            </a:r>
            <a:r>
              <a:rPr lang="hr-HR" b="1" dirty="0"/>
              <a:t>odnosno instrumentu za priznanje dosadašnjih uspjeha koji donosi dodanu vrijednosti za buduće projekte</a:t>
            </a:r>
            <a:r>
              <a:rPr lang="hr-HR" dirty="0"/>
              <a:t>. </a:t>
            </a:r>
            <a:endParaRPr lang="hr-HR" dirty="0" smtClean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568" y="4437112"/>
            <a:ext cx="3456384" cy="2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6000" dirty="0" smtClean="0"/>
              <a:t>ZNANJEM ZA BOLJE SUTRA</a:t>
            </a:r>
            <a:endParaRPr lang="hr-HR" sz="6000" dirty="0"/>
          </a:p>
        </p:txBody>
      </p:sp>
      <p:pic>
        <p:nvPicPr>
          <p:cNvPr id="1028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3"/>
            <a:ext cx="2664296" cy="7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93" y="386773"/>
            <a:ext cx="2160249" cy="8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2429"/>
            <a:ext cx="812523" cy="9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levizijastudent.com/wp-content/uploads/2014/03/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46" y="3068960"/>
            <a:ext cx="3017793" cy="33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658" y="414963"/>
            <a:ext cx="1509518" cy="8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3244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Projekt </a:t>
            </a:r>
            <a:r>
              <a:rPr lang="hr-HR" dirty="0"/>
              <a:t>je odobren od strane Agencije za mobilnost i programe EU</a:t>
            </a:r>
            <a:endParaRPr lang="hr-HR" b="1" dirty="0" smtClean="0"/>
          </a:p>
          <a:p>
            <a:r>
              <a:rPr lang="hr-HR" b="1" dirty="0" smtClean="0"/>
              <a:t>Trajanje</a:t>
            </a:r>
            <a:r>
              <a:rPr lang="hr-HR" b="1" dirty="0"/>
              <a:t>:</a:t>
            </a:r>
            <a:r>
              <a:rPr lang="hr-HR" dirty="0"/>
              <a:t>  1. godina, </a:t>
            </a:r>
            <a:r>
              <a:rPr lang="hr-HR" dirty="0" smtClean="0"/>
              <a:t>01.07.2019. </a:t>
            </a:r>
            <a:r>
              <a:rPr lang="hr-HR" dirty="0"/>
              <a:t>– </a:t>
            </a:r>
            <a:r>
              <a:rPr lang="hr-HR" dirty="0" smtClean="0"/>
              <a:t>30.06.2020.</a:t>
            </a:r>
            <a:endParaRPr lang="hr-HR" dirty="0"/>
          </a:p>
          <a:p>
            <a:r>
              <a:rPr lang="hr-HR" b="1" dirty="0"/>
              <a:t>Vrijednost projekta:</a:t>
            </a:r>
            <a:r>
              <a:rPr lang="hr-HR" dirty="0"/>
              <a:t> </a:t>
            </a:r>
            <a:r>
              <a:rPr lang="hr-HR" b="1" dirty="0" smtClean="0"/>
              <a:t>100.677,00 EUR</a:t>
            </a:r>
          </a:p>
          <a:p>
            <a:r>
              <a:rPr lang="hr-HR" b="1" dirty="0" smtClean="0"/>
              <a:t>Nositelj projekta: Srednja škola „Arboretum Opeka”</a:t>
            </a:r>
            <a:endParaRPr lang="hr-HR" b="1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838" y="222765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ZNANJEM ZA BOLJE SUTRA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hr-HR" dirty="0" smtClean="0"/>
              <a:t>U  projekt uključeno:</a:t>
            </a:r>
          </a:p>
          <a:p>
            <a:pPr lvl="1"/>
            <a:r>
              <a:rPr lang="hr-HR" b="1" dirty="0" smtClean="0"/>
              <a:t>36 učenika, </a:t>
            </a:r>
          </a:p>
          <a:p>
            <a:pPr lvl="1"/>
            <a:r>
              <a:rPr lang="hr-HR" b="1" dirty="0" smtClean="0"/>
              <a:t>6 pratitelja,</a:t>
            </a:r>
          </a:p>
          <a:p>
            <a:pPr lvl="1"/>
            <a:r>
              <a:rPr lang="hr-HR" b="1" dirty="0" smtClean="0"/>
              <a:t>7 nastavnika (stručno usavršavanje)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3864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80785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ZNANJEM ZA BOLJE SUTRA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hr-HR" dirty="0" smtClean="0"/>
              <a:t>U projekt uključeni učenici zanimanja: cvjećar,, poljoprivredni tehničar-opći, veterinarski tehničar, poljoprivredni </a:t>
            </a:r>
            <a:r>
              <a:rPr lang="hr-HR" dirty="0" smtClean="0"/>
              <a:t>gospodarstvenik, kuhar i </a:t>
            </a:r>
            <a:r>
              <a:rPr lang="hr-HR" dirty="0" smtClean="0"/>
              <a:t>pomoćni vrtlar. 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752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606" y="237407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Projektni inozemni partneri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hr-HR" dirty="0" smtClean="0"/>
              <a:t>Biotehnički centar </a:t>
            </a:r>
            <a:r>
              <a:rPr lang="hr-HR" dirty="0" err="1" smtClean="0"/>
              <a:t>Naklo</a:t>
            </a:r>
            <a:r>
              <a:rPr lang="hr-HR" dirty="0" smtClean="0"/>
              <a:t>- Slovenija</a:t>
            </a:r>
            <a:endParaRPr lang="hr-HR" dirty="0"/>
          </a:p>
          <a:p>
            <a:r>
              <a:rPr lang="hr-HR" dirty="0" smtClean="0"/>
              <a:t>Hrvatski gospodarski savez iz Njemačke - Frankfurt</a:t>
            </a:r>
          </a:p>
          <a:p>
            <a:r>
              <a:rPr lang="hr-HR" dirty="0" err="1" smtClean="0"/>
              <a:t>Zespol</a:t>
            </a:r>
            <a:r>
              <a:rPr lang="hr-HR" dirty="0" smtClean="0"/>
              <a:t> </a:t>
            </a:r>
            <a:r>
              <a:rPr lang="hr-HR" dirty="0" err="1" smtClean="0"/>
              <a:t>Szkol</a:t>
            </a:r>
            <a:r>
              <a:rPr lang="hr-HR" dirty="0" smtClean="0"/>
              <a:t> </a:t>
            </a:r>
            <a:r>
              <a:rPr lang="hr-HR" dirty="0" err="1" smtClean="0"/>
              <a:t>Ogrodniczych</a:t>
            </a:r>
            <a:r>
              <a:rPr lang="hr-HR" dirty="0" smtClean="0"/>
              <a:t> im. ST. </a:t>
            </a:r>
            <a:r>
              <a:rPr lang="hr-HR" dirty="0" err="1" smtClean="0"/>
              <a:t>Szumca</a:t>
            </a:r>
            <a:r>
              <a:rPr lang="hr-HR" dirty="0" smtClean="0"/>
              <a:t>, </a:t>
            </a:r>
            <a:r>
              <a:rPr lang="hr-HR" dirty="0" err="1" smtClean="0"/>
              <a:t>Bjelsko</a:t>
            </a:r>
            <a:r>
              <a:rPr lang="hr-HR" dirty="0" smtClean="0"/>
              <a:t> -  Poljska</a:t>
            </a:r>
          </a:p>
          <a:p>
            <a:r>
              <a:rPr lang="hr-HR" dirty="0" err="1" smtClean="0"/>
              <a:t>Stichting</a:t>
            </a:r>
            <a:r>
              <a:rPr lang="hr-HR" dirty="0" smtClean="0"/>
              <a:t> </a:t>
            </a:r>
            <a:r>
              <a:rPr lang="hr-HR" dirty="0"/>
              <a:t>AOC </a:t>
            </a:r>
            <a:r>
              <a:rPr lang="hr-HR" dirty="0" err="1" smtClean="0"/>
              <a:t>Terra</a:t>
            </a:r>
            <a:r>
              <a:rPr lang="hr-HR" dirty="0" smtClean="0"/>
              <a:t> – Nizozemska</a:t>
            </a:r>
          </a:p>
          <a:p>
            <a:r>
              <a:rPr lang="hr-HR" dirty="0" smtClean="0"/>
              <a:t>Arboretum </a:t>
            </a:r>
            <a:r>
              <a:rPr lang="hr-HR" dirty="0" err="1" smtClean="0"/>
              <a:t>Volčji</a:t>
            </a:r>
            <a:r>
              <a:rPr lang="hr-HR" dirty="0" smtClean="0"/>
              <a:t> </a:t>
            </a:r>
            <a:r>
              <a:rPr lang="hr-HR" dirty="0" smtClean="0"/>
              <a:t>potok - Slovenija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787" y="260632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75960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hr-HR" dirty="0"/>
              <a:t>Ciljevi projekta </a:t>
            </a:r>
            <a:r>
              <a:rPr lang="hr-HR" dirty="0" smtClean="0"/>
              <a:t>su:</a:t>
            </a:r>
          </a:p>
          <a:p>
            <a:pPr lvl="1"/>
            <a:r>
              <a:rPr lang="hr-HR" dirty="0" smtClean="0"/>
              <a:t> </a:t>
            </a:r>
            <a:r>
              <a:rPr lang="hr-HR" dirty="0"/>
              <a:t>stjecanje i povećanje stručnih kompetencija učenika, </a:t>
            </a:r>
            <a:endParaRPr lang="hr-HR" dirty="0" smtClean="0"/>
          </a:p>
          <a:p>
            <a:pPr lvl="1"/>
            <a:r>
              <a:rPr lang="hr-HR" dirty="0" smtClean="0"/>
              <a:t>povećanje </a:t>
            </a:r>
            <a:r>
              <a:rPr lang="hr-HR" dirty="0"/>
              <a:t>kvalitete poučavanja, </a:t>
            </a:r>
            <a:endParaRPr lang="hr-HR" dirty="0" smtClean="0"/>
          </a:p>
          <a:p>
            <a:pPr lvl="1"/>
            <a:r>
              <a:rPr lang="hr-HR" dirty="0" smtClean="0"/>
              <a:t>povezivanje </a:t>
            </a:r>
            <a:r>
              <a:rPr lang="hr-HR" dirty="0"/>
              <a:t>obrazovnog sektora i tržišta rada, </a:t>
            </a:r>
            <a:endParaRPr lang="hr-HR" dirty="0" smtClean="0"/>
          </a:p>
          <a:p>
            <a:pPr lvl="1"/>
            <a:r>
              <a:rPr lang="hr-HR" dirty="0" smtClean="0"/>
              <a:t>internacionalizacija </a:t>
            </a:r>
            <a:r>
              <a:rPr lang="hr-HR" dirty="0"/>
              <a:t>ustanove, </a:t>
            </a:r>
            <a:endParaRPr lang="hr-HR" dirty="0" smtClean="0"/>
          </a:p>
          <a:p>
            <a:pPr marL="457200" lvl="1" indent="0">
              <a:buNone/>
            </a:pPr>
            <a:r>
              <a:rPr lang="hr-HR" dirty="0" smtClean="0"/>
              <a:t>…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4722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42" y="230413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hr-HR" dirty="0"/>
              <a:t>Ciljevi projekta </a:t>
            </a:r>
            <a:r>
              <a:rPr lang="hr-HR" dirty="0" smtClean="0"/>
              <a:t>su:</a:t>
            </a:r>
          </a:p>
          <a:p>
            <a:pPr lvl="1"/>
            <a:r>
              <a:rPr lang="hr-HR" dirty="0" smtClean="0"/>
              <a:t>povećanje </a:t>
            </a:r>
            <a:r>
              <a:rPr lang="hr-HR" dirty="0"/>
              <a:t>jezičnih kompetencija učenika, </a:t>
            </a:r>
            <a:endParaRPr lang="hr-HR" dirty="0" smtClean="0"/>
          </a:p>
          <a:p>
            <a:pPr lvl="1"/>
            <a:r>
              <a:rPr lang="hr-HR" dirty="0" smtClean="0"/>
              <a:t>razvijanje </a:t>
            </a:r>
            <a:r>
              <a:rPr lang="hr-HR" dirty="0"/>
              <a:t>samostalnosti, </a:t>
            </a:r>
            <a:endParaRPr lang="hr-HR" dirty="0" smtClean="0"/>
          </a:p>
          <a:p>
            <a:pPr lvl="1"/>
            <a:r>
              <a:rPr lang="hr-HR" dirty="0" smtClean="0"/>
              <a:t>upoznavanje </a:t>
            </a:r>
            <a:r>
              <a:rPr lang="hr-HR" dirty="0"/>
              <a:t>drugih kultura, načina života i običaja zemlje domaćina.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0726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846" y="285610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6000" dirty="0" smtClean="0"/>
              <a:t>Erasmus + povelja za mobilnost</a:t>
            </a:r>
            <a:endParaRPr lang="hr-HR" sz="6000" dirty="0"/>
          </a:p>
        </p:txBody>
      </p:sp>
      <p:pic>
        <p:nvPicPr>
          <p:cNvPr id="1028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250159" cy="9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39" y="386773"/>
            <a:ext cx="2736304" cy="10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5852"/>
            <a:ext cx="10096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96952"/>
            <a:ext cx="6146254" cy="36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Sudionicima je osigurano: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/>
          </a:bodyPr>
          <a:lstStyle/>
          <a:p>
            <a:r>
              <a:rPr lang="hr-HR" dirty="0" smtClean="0"/>
              <a:t>Pratnja </a:t>
            </a:r>
          </a:p>
          <a:p>
            <a:r>
              <a:rPr lang="hr-HR" dirty="0" smtClean="0"/>
              <a:t>Primjerena i dogovorena stručna praksa</a:t>
            </a:r>
          </a:p>
          <a:p>
            <a:r>
              <a:rPr lang="hr-HR" dirty="0" smtClean="0"/>
              <a:t>Prijevoz</a:t>
            </a:r>
          </a:p>
          <a:p>
            <a:r>
              <a:rPr lang="hr-HR" dirty="0" smtClean="0"/>
              <a:t>Smještaj</a:t>
            </a:r>
          </a:p>
          <a:p>
            <a:r>
              <a:rPr lang="hr-HR" dirty="0" smtClean="0"/>
              <a:t>Osiguranje</a:t>
            </a:r>
          </a:p>
          <a:p>
            <a:r>
              <a:rPr lang="hr-HR" dirty="0" smtClean="0"/>
              <a:t>Lokalni prijevoz</a:t>
            </a:r>
          </a:p>
          <a:p>
            <a:r>
              <a:rPr lang="hr-HR" dirty="0" smtClean="0"/>
              <a:t>Prehrana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24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522" y="344771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Sudionicima će biti osigurano: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Kulturno-turistički sadržaj</a:t>
            </a:r>
          </a:p>
          <a:p>
            <a:r>
              <a:rPr lang="hr-HR" dirty="0" err="1" smtClean="0"/>
              <a:t>Đeparac</a:t>
            </a:r>
            <a:endParaRPr lang="hr-HR" dirty="0" smtClean="0"/>
          </a:p>
          <a:p>
            <a:r>
              <a:rPr lang="hr-HR" dirty="0" smtClean="0"/>
              <a:t>Kontakt s domom </a:t>
            </a:r>
          </a:p>
          <a:p>
            <a:r>
              <a:rPr lang="hr-HR" dirty="0" smtClean="0"/>
              <a:t>Priznavanje stečenih vještina - ECVET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Troškovi se pokrivaju iz sredstva životnih, putnih i organizacijskih troškova koja su osigurana dodijeljenom financijskom potporom projekta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7865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50" y="307359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Provođenje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hr-HR" dirty="0" smtClean="0"/>
              <a:t>Ravnatelji škola</a:t>
            </a:r>
          </a:p>
          <a:p>
            <a:r>
              <a:rPr lang="hr-HR" dirty="0" smtClean="0"/>
              <a:t>Koordinator projekta</a:t>
            </a:r>
          </a:p>
          <a:p>
            <a:r>
              <a:rPr lang="hr-HR" dirty="0" smtClean="0"/>
              <a:t>Voditelji projekta</a:t>
            </a:r>
          </a:p>
          <a:p>
            <a:r>
              <a:rPr lang="hr-HR" dirty="0" smtClean="0"/>
              <a:t>Računovodstvo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7757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50" y="280785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224136"/>
          </a:xfrm>
        </p:spPr>
        <p:txBody>
          <a:bodyPr>
            <a:normAutofit/>
          </a:bodyPr>
          <a:lstStyle/>
          <a:p>
            <a:r>
              <a:rPr lang="hr-HR" dirty="0" smtClean="0"/>
              <a:t>Kriterij odabira učenika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hr-HR" dirty="0" smtClean="0"/>
              <a:t>1. Izvrsnost u učenju: opći uspjeh, uspjeh iz stručnih predmeta i uspjeh iz stručne prakse</a:t>
            </a:r>
          </a:p>
          <a:p>
            <a:r>
              <a:rPr lang="hr-HR" dirty="0" smtClean="0"/>
              <a:t>2. Izvrsnost u ponašanju: pohvale, neopravdani izostanci, pedagoške mjere</a:t>
            </a:r>
          </a:p>
          <a:p>
            <a:r>
              <a:rPr lang="hr-HR" dirty="0" smtClean="0"/>
              <a:t>3. Motiviranost u struci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5732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344" y="297642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Priprema sudionika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Individualna priprema</a:t>
            </a:r>
          </a:p>
          <a:p>
            <a:r>
              <a:rPr lang="hr-HR" dirty="0" smtClean="0"/>
              <a:t>Pripremne radionice:</a:t>
            </a:r>
          </a:p>
          <a:p>
            <a:pPr lvl="1"/>
            <a:r>
              <a:rPr lang="hr-HR" dirty="0" err="1" smtClean="0"/>
              <a:t>Europass</a:t>
            </a:r>
            <a:r>
              <a:rPr lang="hr-HR" dirty="0" smtClean="0"/>
              <a:t> radionica</a:t>
            </a:r>
          </a:p>
          <a:p>
            <a:pPr lvl="1"/>
            <a:r>
              <a:rPr lang="hr-HR" dirty="0" smtClean="0"/>
              <a:t>Logistička radionica</a:t>
            </a:r>
          </a:p>
          <a:p>
            <a:pPr lvl="1"/>
            <a:r>
              <a:rPr lang="hr-HR" dirty="0" smtClean="0"/>
              <a:t>Jezična radionica</a:t>
            </a:r>
          </a:p>
          <a:p>
            <a:pPr lvl="1"/>
            <a:r>
              <a:rPr lang="hr-HR" dirty="0" smtClean="0"/>
              <a:t>Kulturološka radionica</a:t>
            </a:r>
          </a:p>
          <a:p>
            <a:pPr lvl="1"/>
            <a:r>
              <a:rPr lang="hr-HR" dirty="0" smtClean="0"/>
              <a:t>Stručna priprema</a:t>
            </a:r>
          </a:p>
          <a:p>
            <a:pPr lvl="1"/>
            <a:r>
              <a:rPr lang="hr-HR" dirty="0" smtClean="0"/>
              <a:t>Pedagoška radionica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6973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854" y="321978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Obveze sudionika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hr-HR" dirty="0" smtClean="0"/>
              <a:t>Voditi e-</a:t>
            </a:r>
            <a:r>
              <a:rPr lang="hr-HR" dirty="0" err="1" smtClean="0"/>
              <a:t>portfolio</a:t>
            </a:r>
            <a:endParaRPr lang="hr-HR" dirty="0" smtClean="0"/>
          </a:p>
          <a:p>
            <a:r>
              <a:rPr lang="hr-HR" dirty="0" smtClean="0"/>
              <a:t>Izraditi plakat </a:t>
            </a:r>
          </a:p>
          <a:p>
            <a:r>
              <a:rPr lang="hr-HR" dirty="0" smtClean="0"/>
              <a:t>Evaluacijski upitnik</a:t>
            </a:r>
          </a:p>
          <a:p>
            <a:r>
              <a:rPr lang="hr-HR" dirty="0" smtClean="0"/>
              <a:t>Izraditi prezentacije o provedenoj mobilnosti i predstaviti na Nastavničkom vijeću</a:t>
            </a:r>
          </a:p>
          <a:p>
            <a:r>
              <a:rPr lang="hr-HR" dirty="0" smtClean="0"/>
              <a:t>Prema želji izraditi Završni rad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854" y="238093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Obveze sudionika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hr-HR" dirty="0" smtClean="0"/>
              <a:t>Nastavnici </a:t>
            </a:r>
          </a:p>
          <a:p>
            <a:pPr lvl="1"/>
            <a:r>
              <a:rPr lang="hr-HR" dirty="0" smtClean="0"/>
              <a:t>održati stručno predavanje na temu stručnog usavršavanja</a:t>
            </a:r>
          </a:p>
          <a:p>
            <a:pPr lvl="1"/>
            <a:r>
              <a:rPr lang="hr-HR" dirty="0" smtClean="0"/>
              <a:t>Prenijeti znanje na učenike tijekom nastave</a:t>
            </a:r>
          </a:p>
          <a:p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50" y="280785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0447" y="321297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Mobilnost učenika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590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367" y="267728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5305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50" y="365808"/>
            <a:ext cx="1261981" cy="737680"/>
          </a:xfrm>
          <a:prstGeom prst="rect">
            <a:avLst/>
          </a:prstGeom>
        </p:spPr>
      </p:pic>
      <p:sp>
        <p:nvSpPr>
          <p:cNvPr id="16" name="Naslov 15"/>
          <p:cNvSpPr>
            <a:spLocks noGrp="1"/>
          </p:cNvSpPr>
          <p:nvPr>
            <p:ph type="title"/>
          </p:nvPr>
        </p:nvSpPr>
        <p:spPr>
          <a:xfrm>
            <a:off x="457200" y="9918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4000" dirty="0" smtClean="0"/>
              <a:t>Mobilnost Njemačka</a:t>
            </a:r>
            <a:endParaRPr lang="hr-HR" sz="4000" dirty="0"/>
          </a:p>
        </p:txBody>
      </p:sp>
      <p:pic>
        <p:nvPicPr>
          <p:cNvPr id="20" name="Rezervirano mjesto sadržaja 19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44" y="3106933"/>
            <a:ext cx="4038600" cy="3028950"/>
          </a:xfrm>
        </p:spPr>
      </p:pic>
      <p:pic>
        <p:nvPicPr>
          <p:cNvPr id="22" name="Rezervirano mjesto sadržaja 2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01581"/>
            <a:ext cx="3394472" cy="4525963"/>
          </a:xfr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0" y="2281902"/>
            <a:ext cx="2758664" cy="37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6"/>
          <a:stretch/>
        </p:blipFill>
        <p:spPr>
          <a:xfrm>
            <a:off x="5004048" y="469580"/>
            <a:ext cx="3368158" cy="244827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53" y="3200128"/>
            <a:ext cx="4038600" cy="3028950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3036107"/>
            <a:ext cx="4475989" cy="335699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21" y="18864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/>
          </a:bodyPr>
          <a:lstStyle/>
          <a:p>
            <a:endParaRPr lang="hr-HR" dirty="0"/>
          </a:p>
          <a:p>
            <a:pPr algn="just"/>
            <a:r>
              <a:rPr lang="hr-HR" dirty="0"/>
              <a:t> Jedan od ciljeva Erasmus+ programa jest </a:t>
            </a:r>
            <a:r>
              <a:rPr lang="hr-HR" b="1" dirty="0"/>
              <a:t>kontinuirano povećanje kvalitete mobilnosti </a:t>
            </a:r>
            <a:r>
              <a:rPr lang="hr-HR" dirty="0"/>
              <a:t>u okviru strukovnog obrazovanja i osposobljavanja te </a:t>
            </a:r>
            <a:r>
              <a:rPr lang="hr-HR" b="1" dirty="0"/>
              <a:t>internacionalizacija organizacija </a:t>
            </a:r>
            <a:r>
              <a:rPr lang="hr-HR" dirty="0"/>
              <a:t>za strukovno obrazovanje i osposobljavanje - </a:t>
            </a:r>
            <a:r>
              <a:rPr lang="hr-HR" b="1" dirty="0"/>
              <a:t>stoga je, kako bi se organizacijama usmjerenim na postizanje tih ciljeva pomoglo u njihovom ostvarenju, osmišljena Erasmus+ povelja za mobilnost u strukovnom obrazovanju i osposobljavanju</a:t>
            </a:r>
            <a:r>
              <a:rPr lang="hr-HR" dirty="0"/>
              <a:t>. </a:t>
            </a:r>
            <a:endParaRPr lang="hr-HR" dirty="0" smtClean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42" y="331240"/>
            <a:ext cx="1261981" cy="737680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9983" y="9284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Mobilnost Poljska</a:t>
            </a:r>
            <a:endParaRPr lang="hr-HR" sz="3600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11" y="1534382"/>
            <a:ext cx="3394472" cy="4525963"/>
          </a:xfrm>
        </p:spPr>
      </p:pic>
      <p:pic>
        <p:nvPicPr>
          <p:cNvPr id="13" name="Rezervirano mjesto sadržaja 12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7" y="1844823"/>
            <a:ext cx="2639585" cy="3519447"/>
          </a:xfr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04547"/>
            <a:ext cx="3750237" cy="28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42" y="331240"/>
            <a:ext cx="1261981" cy="737680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9983" y="9284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Mobilnost Slovenija</a:t>
            </a:r>
            <a:endParaRPr lang="hr-HR" sz="36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5" y="2876141"/>
            <a:ext cx="2639585" cy="3519447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96" y="1015683"/>
            <a:ext cx="2411072" cy="3214763"/>
          </a:xfr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54" y="1789903"/>
            <a:ext cx="2486347" cy="333248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15" y="4334647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7438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42" y="331240"/>
            <a:ext cx="1261981" cy="737680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9983" y="9284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Mobilnost Slovenija</a:t>
            </a:r>
            <a:endParaRPr lang="hr-HR" sz="3600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192432" cy="2938549"/>
          </a:xfrm>
        </p:spPr>
      </p:pic>
      <p:pic>
        <p:nvPicPr>
          <p:cNvPr id="13" name="Rezervirano mjesto sadržaja 12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2"/>
          <a:stretch/>
        </p:blipFill>
        <p:spPr>
          <a:xfrm>
            <a:off x="5961201" y="1499511"/>
            <a:ext cx="2214270" cy="2092562"/>
          </a:xfr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3" y="4365104"/>
            <a:ext cx="4437158" cy="215618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1" y="2050309"/>
            <a:ext cx="4264085" cy="20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0447" y="1628800"/>
            <a:ext cx="82296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4000" b="1" dirty="0" smtClean="0">
                <a:latin typeface="Bradley Hand ITC" pitchFamily="66" charset="0"/>
              </a:rPr>
              <a:t>Hvala na pažnji!</a:t>
            </a:r>
            <a:endParaRPr lang="hr-HR" sz="4000" b="1" dirty="0">
              <a:latin typeface="Bradley Hand ITC" pitchFamily="66" charset="0"/>
            </a:endParaRPr>
          </a:p>
          <a:p>
            <a:pPr marL="0" indent="0" algn="ctr">
              <a:buNone/>
            </a:pPr>
            <a:r>
              <a:rPr lang="hr-HR" sz="4000" b="1" dirty="0" smtClean="0">
                <a:latin typeface="Bradley Hand ITC" pitchFamily="66" charset="0"/>
              </a:rPr>
              <a:t>Pitanja?</a:t>
            </a:r>
            <a:endParaRPr lang="hr-HR" sz="4000" b="1" dirty="0">
              <a:latin typeface="Bradley Hand ITC" pitchFamily="66" charset="0"/>
            </a:endParaRP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5305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novovrijeme.ba/wp-content/uploads/567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07" y="3573016"/>
            <a:ext cx="5943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842" y="383530"/>
            <a:ext cx="126198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POVELJA se dodjeljuje ako</a:t>
            </a:r>
            <a:r>
              <a:rPr lang="pl-PL" b="1" dirty="0"/>
              <a:t>: </a:t>
            </a:r>
            <a:endParaRPr lang="pl-PL" dirty="0"/>
          </a:p>
          <a:p>
            <a:r>
              <a:rPr lang="hr-HR" dirty="0" smtClean="0"/>
              <a:t>je </a:t>
            </a:r>
            <a:r>
              <a:rPr lang="hr-HR" b="1" dirty="0"/>
              <a:t>organizacija aktivna u području strukovnog obrazovanja i osposobljavanja </a:t>
            </a:r>
            <a:endParaRPr lang="hr-HR" dirty="0"/>
          </a:p>
          <a:p>
            <a:r>
              <a:rPr lang="hr-HR" dirty="0" smtClean="0"/>
              <a:t>planira </a:t>
            </a:r>
            <a:r>
              <a:rPr lang="hr-HR" dirty="0"/>
              <a:t>razviti </a:t>
            </a:r>
            <a:r>
              <a:rPr lang="hr-HR" b="1" dirty="0"/>
              <a:t>strategiju internacionalizacije </a:t>
            </a:r>
            <a:r>
              <a:rPr lang="hr-HR" dirty="0" smtClean="0"/>
              <a:t>organizacije 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3837267"/>
            <a:ext cx="1972399" cy="27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POVELJA se dodjeljuje ako</a:t>
            </a:r>
            <a:r>
              <a:rPr lang="pl-PL" b="1" dirty="0"/>
              <a:t>: </a:t>
            </a:r>
            <a:endParaRPr lang="pl-PL" dirty="0"/>
          </a:p>
          <a:p>
            <a:r>
              <a:rPr lang="hr-HR" dirty="0"/>
              <a:t>s</a:t>
            </a:r>
            <a:r>
              <a:rPr lang="hr-HR" dirty="0" smtClean="0"/>
              <a:t>u </a:t>
            </a:r>
            <a:r>
              <a:rPr lang="hr-HR" b="1" dirty="0" smtClean="0"/>
              <a:t>provedena najmanje </a:t>
            </a:r>
            <a:r>
              <a:rPr lang="hr-HR" b="1" dirty="0"/>
              <a:t>3 projekta mobilnosti </a:t>
            </a:r>
            <a:r>
              <a:rPr lang="hr-HR" dirty="0"/>
              <a:t>u području strukovnog obrazovanja i osposobljavanja u sklopu Programa za cjeloživotno učenje i/ili Erasmus+ programa 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Provedeni projekti:</a:t>
            </a:r>
          </a:p>
          <a:p>
            <a:pPr marL="0" indent="0">
              <a:buNone/>
            </a:pPr>
            <a:r>
              <a:rPr lang="hr-HR" b="1" dirty="0" smtClean="0"/>
              <a:t>	2015</a:t>
            </a:r>
            <a:r>
              <a:rPr lang="hr-HR" b="1" dirty="0"/>
              <a:t>: Naziv projekta: Inter-</a:t>
            </a:r>
            <a:r>
              <a:rPr lang="hr-HR" b="1" dirty="0" err="1"/>
              <a:t>Agro</a:t>
            </a:r>
            <a:r>
              <a:rPr lang="hr-HR" b="1" dirty="0"/>
              <a:t>-Flora</a:t>
            </a:r>
            <a:endParaRPr lang="hr-HR" dirty="0"/>
          </a:p>
          <a:p>
            <a:r>
              <a:rPr lang="hr-HR" dirty="0"/>
              <a:t>Nositelj projekta Gospodarska </a:t>
            </a:r>
            <a:r>
              <a:rPr lang="hr-HR" dirty="0" smtClean="0"/>
              <a:t>škola </a:t>
            </a:r>
            <a:r>
              <a:rPr lang="hr-HR" dirty="0"/>
              <a:t>Čakovec, partneri na projektu Srednja škola „Arboretum Opeka“ i Srednja gospodarska škola Križevci. </a:t>
            </a:r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projekta: </a:t>
            </a:r>
            <a:r>
              <a:rPr lang="hr-HR" b="1" dirty="0"/>
              <a:t>174.634,00 EUR.</a:t>
            </a:r>
            <a:r>
              <a:rPr lang="hr-HR" dirty="0"/>
              <a:t>  Projektom se  omogućuje stručna praksa za </a:t>
            </a:r>
            <a:r>
              <a:rPr lang="hr-HR" b="1" dirty="0"/>
              <a:t>trideset (30)</a:t>
            </a:r>
            <a:r>
              <a:rPr lang="hr-HR" dirty="0"/>
              <a:t> učenika poljoprivrednih </a:t>
            </a:r>
            <a:r>
              <a:rPr lang="hr-HR" dirty="0" smtClean="0"/>
              <a:t>zanimanja</a:t>
            </a:r>
          </a:p>
          <a:p>
            <a:r>
              <a:rPr lang="hr-HR" dirty="0" smtClean="0"/>
              <a:t>Inozemni </a:t>
            </a:r>
            <a:r>
              <a:rPr lang="hr-HR" dirty="0" smtClean="0"/>
              <a:t>partneri: </a:t>
            </a:r>
            <a:r>
              <a:rPr lang="hr-HR" dirty="0"/>
              <a:t>Slovenija, Španjolska, Njemačka, </a:t>
            </a:r>
            <a:r>
              <a:rPr lang="hr-HR" dirty="0" smtClean="0"/>
              <a:t>Italija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 smtClean="0"/>
              <a:t>Provedeni projekti:</a:t>
            </a:r>
          </a:p>
          <a:p>
            <a:pPr marL="0" indent="0">
              <a:buNone/>
            </a:pPr>
            <a:r>
              <a:rPr lang="hr-HR" b="1" dirty="0"/>
              <a:t>	</a:t>
            </a:r>
            <a:r>
              <a:rPr lang="hr-HR" b="1" dirty="0" smtClean="0"/>
              <a:t>2016</a:t>
            </a:r>
            <a:r>
              <a:rPr lang="hr-HR" b="1" dirty="0"/>
              <a:t>: Naziv projekta: </a:t>
            </a:r>
            <a:r>
              <a:rPr lang="hr-HR" b="1" dirty="0" err="1"/>
              <a:t>Agro</a:t>
            </a:r>
            <a:r>
              <a:rPr lang="hr-HR" b="1" dirty="0"/>
              <a:t> </a:t>
            </a:r>
            <a:r>
              <a:rPr lang="hr-HR" b="1" dirty="0" err="1"/>
              <a:t>life</a:t>
            </a:r>
            <a:r>
              <a:rPr lang="hr-HR" b="1" dirty="0"/>
              <a:t> Europa </a:t>
            </a:r>
            <a:endParaRPr lang="hr-HR" dirty="0"/>
          </a:p>
          <a:p>
            <a:r>
              <a:rPr lang="hr-HR" dirty="0"/>
              <a:t>Nositelj projekta je Srednja škola „</a:t>
            </a:r>
            <a:r>
              <a:rPr lang="hr-HR" dirty="0" err="1"/>
              <a:t>Arboretum</a:t>
            </a:r>
            <a:r>
              <a:rPr lang="hr-HR" dirty="0"/>
              <a:t> Opeka“, a partneri na projektu su Gospodarska škola iz Križevaca i Poljoprivredna i veterinarska škola Osijek. </a:t>
            </a:r>
            <a:endParaRPr lang="hr-HR" dirty="0" smtClean="0"/>
          </a:p>
          <a:p>
            <a:r>
              <a:rPr lang="hr-HR" dirty="0" smtClean="0"/>
              <a:t>Vrijednost </a:t>
            </a:r>
            <a:r>
              <a:rPr lang="hr-HR" dirty="0"/>
              <a:t>projekta je </a:t>
            </a:r>
            <a:r>
              <a:rPr lang="hr-HR" b="1" dirty="0"/>
              <a:t>185.819,00 EUR.  </a:t>
            </a:r>
            <a:r>
              <a:rPr lang="hr-HR" dirty="0"/>
              <a:t>U ovaj projekt uključeno je 86 učenika od toga </a:t>
            </a:r>
            <a:r>
              <a:rPr lang="hr-HR" b="1" dirty="0"/>
              <a:t>68 učenika naše </a:t>
            </a:r>
            <a:r>
              <a:rPr lang="hr-HR" b="1" dirty="0" smtClean="0"/>
              <a:t>škole</a:t>
            </a:r>
          </a:p>
          <a:p>
            <a:r>
              <a:rPr lang="hr-HR" dirty="0"/>
              <a:t>Projekt je namijenjen </a:t>
            </a:r>
            <a:r>
              <a:rPr lang="hr-HR" dirty="0" smtClean="0"/>
              <a:t>učenicima</a:t>
            </a:r>
            <a:r>
              <a:rPr lang="hr-HR" dirty="0"/>
              <a:t> </a:t>
            </a:r>
            <a:r>
              <a:rPr lang="hr-HR" dirty="0" smtClean="0"/>
              <a:t>poljoprivredne, veterinarske i ugostiteljske struke</a:t>
            </a:r>
            <a:r>
              <a:rPr lang="hr-HR" dirty="0"/>
              <a:t> </a:t>
            </a:r>
            <a:endParaRPr lang="hr-HR" dirty="0" smtClean="0"/>
          </a:p>
          <a:p>
            <a:r>
              <a:rPr lang="hr-HR" dirty="0" smtClean="0"/>
              <a:t>Inozemni </a:t>
            </a:r>
            <a:r>
              <a:rPr lang="hr-HR" dirty="0" smtClean="0"/>
              <a:t>partneri: </a:t>
            </a:r>
            <a:r>
              <a:rPr lang="hr-HR" dirty="0"/>
              <a:t>Slovenija, Njemačka, Poljska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Provedeni projekti:</a:t>
            </a:r>
          </a:p>
          <a:p>
            <a:pPr marL="0" indent="0">
              <a:buNone/>
            </a:pPr>
            <a:r>
              <a:rPr lang="hr-HR" b="1" dirty="0" smtClean="0"/>
              <a:t>	2017</a:t>
            </a:r>
            <a:r>
              <a:rPr lang="hr-HR" b="1" dirty="0"/>
              <a:t>: Naziv projekta: Znanjem za bolje sutra</a:t>
            </a:r>
            <a:endParaRPr lang="hr-HR" dirty="0"/>
          </a:p>
          <a:p>
            <a:r>
              <a:rPr lang="hr-HR" dirty="0" smtClean="0"/>
              <a:t>Nositelj </a:t>
            </a:r>
            <a:r>
              <a:rPr lang="hr-HR" dirty="0"/>
              <a:t>projekta je Srednja škola „</a:t>
            </a:r>
            <a:r>
              <a:rPr lang="hr-HR" dirty="0" err="1"/>
              <a:t>Arboretum</a:t>
            </a:r>
            <a:r>
              <a:rPr lang="hr-HR" dirty="0"/>
              <a:t> Opeka“, a partneri na projektu su Gospodarska škola iz Križevaca i Srednja škola Petrinja. Vrijednost projekta je </a:t>
            </a:r>
            <a:r>
              <a:rPr lang="hr-HR" b="1" dirty="0"/>
              <a:t>161.608,00 EUR.  </a:t>
            </a:r>
            <a:endParaRPr lang="hr-HR" dirty="0"/>
          </a:p>
          <a:p>
            <a:r>
              <a:rPr lang="hr-HR" dirty="0"/>
              <a:t>U projektu sudjeluje ukupno</a:t>
            </a:r>
            <a:r>
              <a:rPr lang="hr-HR" b="1" dirty="0"/>
              <a:t> 40 </a:t>
            </a:r>
            <a:r>
              <a:rPr lang="hr-HR" dirty="0"/>
              <a:t>učenika iz naše škole </a:t>
            </a:r>
            <a:r>
              <a:rPr lang="hr-HR" dirty="0" smtClean="0"/>
              <a:t>te </a:t>
            </a:r>
            <a:r>
              <a:rPr lang="hr-HR" b="1" dirty="0"/>
              <a:t>21</a:t>
            </a:r>
            <a:r>
              <a:rPr lang="hr-HR" dirty="0"/>
              <a:t> učenik iz partnerskih škola. </a:t>
            </a:r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sim </a:t>
            </a:r>
            <a:r>
              <a:rPr lang="hr-HR" dirty="0"/>
              <a:t>učenika škola je uključila u projekt i </a:t>
            </a:r>
            <a:r>
              <a:rPr lang="hr-HR" b="1" dirty="0"/>
              <a:t>6</a:t>
            </a:r>
            <a:r>
              <a:rPr lang="hr-HR" dirty="0"/>
              <a:t> nastavnika poljoprivredne struke </a:t>
            </a:r>
            <a:r>
              <a:rPr lang="hr-HR" dirty="0" smtClean="0"/>
              <a:t>te</a:t>
            </a:r>
            <a:r>
              <a:rPr lang="hr-HR" dirty="0" smtClean="0"/>
              <a:t> </a:t>
            </a:r>
            <a:r>
              <a:rPr lang="hr-HR" b="1" dirty="0" smtClean="0"/>
              <a:t>jednu</a:t>
            </a:r>
            <a:r>
              <a:rPr lang="hr-HR" dirty="0" smtClean="0"/>
              <a:t> suradnicu </a:t>
            </a:r>
            <a:r>
              <a:rPr lang="hr-HR" dirty="0"/>
              <a:t>u nastavi 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/>
              <a:t>Inozemni </a:t>
            </a:r>
            <a:r>
              <a:rPr lang="hr-HR" dirty="0" smtClean="0"/>
              <a:t>partneri: </a:t>
            </a:r>
            <a:r>
              <a:rPr lang="hr-HR" dirty="0"/>
              <a:t>Njemačka, Slovenija, Nizozemska, Italija, Poljska. </a:t>
            </a:r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2017</a:t>
            </a:r>
            <a:r>
              <a:rPr lang="hr-HR" b="1" dirty="0"/>
              <a:t>: Naziv projekta: Znanjem za bolje </a:t>
            </a:r>
            <a:r>
              <a:rPr lang="hr-HR" b="1" dirty="0" smtClean="0"/>
              <a:t>sutra</a:t>
            </a:r>
            <a:endParaRPr lang="hr-HR" dirty="0"/>
          </a:p>
        </p:txBody>
      </p:sp>
      <p:pic>
        <p:nvPicPr>
          <p:cNvPr id="4" name="Picture 4" descr="I:\Erazmus + 2016\Logo - erazmuspl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7" y="285610"/>
            <a:ext cx="2549121" cy="7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:\Erazmus + 2016\Logo - agenc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3477"/>
            <a:ext cx="1656184" cy="65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:\Vinica\Logo\Arboretu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591"/>
            <a:ext cx="667570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7" y="279496"/>
            <a:ext cx="1259347" cy="73872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r="30684"/>
          <a:stretch/>
        </p:blipFill>
        <p:spPr>
          <a:xfrm>
            <a:off x="3943426" y="2643184"/>
            <a:ext cx="4878772" cy="39591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060848"/>
            <a:ext cx="5303980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574</Words>
  <Application>Microsoft Office PowerPoint</Application>
  <PresentationFormat>Prikaz na zaslonu (4:3)</PresentationFormat>
  <Paragraphs>116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Arial</vt:lpstr>
      <vt:lpstr>Bradley Hand ITC</vt:lpstr>
      <vt:lpstr>Calibri</vt:lpstr>
      <vt:lpstr>Tema sustava Office</vt:lpstr>
      <vt:lpstr>PowerPoint prezentacija</vt:lpstr>
      <vt:lpstr>Erasmus + povelja za mobilnost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ZNANJEM ZA BOLJE SUTRA</vt:lpstr>
      <vt:lpstr>PowerPoint prezentacija</vt:lpstr>
      <vt:lpstr>ZNANJEM ZA BOLJE SUTRA</vt:lpstr>
      <vt:lpstr>ZNANJEM ZA BOLJE SUTRA</vt:lpstr>
      <vt:lpstr>Projektni inozemni partneri :</vt:lpstr>
      <vt:lpstr>PowerPoint prezentacija</vt:lpstr>
      <vt:lpstr>PowerPoint prezentacija</vt:lpstr>
      <vt:lpstr>Sudionicima je osigurano:</vt:lpstr>
      <vt:lpstr>Sudionicima će biti osigurano:</vt:lpstr>
      <vt:lpstr>Provođenje projekta</vt:lpstr>
      <vt:lpstr>Kriterij odabira učenika</vt:lpstr>
      <vt:lpstr>Priprema sudionika</vt:lpstr>
      <vt:lpstr>Obveze sudionika</vt:lpstr>
      <vt:lpstr>Obveze sudionika</vt:lpstr>
      <vt:lpstr>Mobilnost učenika</vt:lpstr>
      <vt:lpstr>Mobilnost Njemačka</vt:lpstr>
      <vt:lpstr>PowerPoint prezentacija</vt:lpstr>
      <vt:lpstr>Mobilnost Poljska</vt:lpstr>
      <vt:lpstr>Mobilnost Slovenija</vt:lpstr>
      <vt:lpstr>Mobilnost Slovenija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agro flora  AGRO LIFE EUROPA</dc:title>
  <dc:creator>Marina</dc:creator>
  <cp:lastModifiedBy>Marina</cp:lastModifiedBy>
  <cp:revision>46</cp:revision>
  <cp:lastPrinted>2016-05-30T21:16:02Z</cp:lastPrinted>
  <dcterms:created xsi:type="dcterms:W3CDTF">2016-05-30T20:10:36Z</dcterms:created>
  <dcterms:modified xsi:type="dcterms:W3CDTF">2020-01-08T07:02:16Z</dcterms:modified>
</cp:coreProperties>
</file>